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332" r:id="rId3"/>
    <p:sldId id="334" r:id="rId4"/>
    <p:sldId id="385" r:id="rId5"/>
    <p:sldId id="431" r:id="rId6"/>
    <p:sldId id="361" r:id="rId7"/>
    <p:sldId id="467" r:id="rId8"/>
    <p:sldId id="468" r:id="rId9"/>
    <p:sldId id="469" r:id="rId10"/>
    <p:sldId id="470" r:id="rId11"/>
    <p:sldId id="472" r:id="rId12"/>
    <p:sldId id="471" r:id="rId13"/>
    <p:sldId id="443" r:id="rId14"/>
    <p:sldId id="473" r:id="rId15"/>
    <p:sldId id="436" r:id="rId16"/>
    <p:sldId id="362" r:id="rId17"/>
    <p:sldId id="434" r:id="rId18"/>
    <p:sldId id="364" r:id="rId19"/>
    <p:sldId id="433" r:id="rId20"/>
    <p:sldId id="435" r:id="rId21"/>
    <p:sldId id="437" r:id="rId22"/>
    <p:sldId id="438" r:id="rId23"/>
    <p:sldId id="439" r:id="rId24"/>
    <p:sldId id="440" r:id="rId25"/>
    <p:sldId id="474" r:id="rId26"/>
    <p:sldId id="441" r:id="rId27"/>
    <p:sldId id="387" r:id="rId28"/>
    <p:sldId id="380" r:id="rId29"/>
    <p:sldId id="381" r:id="rId30"/>
    <p:sldId id="391" r:id="rId31"/>
    <p:sldId id="395" r:id="rId32"/>
    <p:sldId id="396" r:id="rId33"/>
    <p:sldId id="398" r:id="rId34"/>
    <p:sldId id="389" r:id="rId35"/>
    <p:sldId id="400" r:id="rId36"/>
    <p:sldId id="476" r:id="rId37"/>
    <p:sldId id="475" r:id="rId38"/>
    <p:sldId id="379" r:id="rId39"/>
    <p:sldId id="444" r:id="rId40"/>
    <p:sldId id="445" r:id="rId41"/>
    <p:sldId id="375" r:id="rId42"/>
    <p:sldId id="401" r:id="rId43"/>
    <p:sldId id="338" r:id="rId44"/>
    <p:sldId id="466" r:id="rId45"/>
    <p:sldId id="446" r:id="rId46"/>
    <p:sldId id="447" r:id="rId47"/>
    <p:sldId id="452" r:id="rId48"/>
    <p:sldId id="453" r:id="rId49"/>
    <p:sldId id="454" r:id="rId50"/>
    <p:sldId id="455" r:id="rId51"/>
    <p:sldId id="456" r:id="rId52"/>
    <p:sldId id="464" r:id="rId53"/>
    <p:sldId id="457" r:id="rId54"/>
    <p:sldId id="465" r:id="rId55"/>
    <p:sldId id="477" r:id="rId56"/>
    <p:sldId id="458" r:id="rId57"/>
    <p:sldId id="46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5"/>
    <p:restoredTop sz="82035" autoAdjust="0"/>
  </p:normalViewPr>
  <p:slideViewPr>
    <p:cSldViewPr snapToGrid="0" snapToObjects="1">
      <p:cViewPr varScale="1">
        <p:scale>
          <a:sx n="63" d="100"/>
          <a:sy n="63" d="100"/>
        </p:scale>
        <p:origin x="-1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82B33-6368-A940-8119-DADCD3C28255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41684-5C60-2C41-98A6-1EF0B8AD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7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1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3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0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2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run setup to install additional </a:t>
            </a:r>
            <a:r>
              <a:rPr lang="en-US"/>
              <a:t>packages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30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52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95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64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67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83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9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67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3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9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1684-5C60-2C41-98A6-1EF0B8AD8C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8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4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9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9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2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1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9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172AC-9E95-4E41-A51A-19FF18A3DC4D}" type="datetimeFigureOut">
              <a:rPr lang="en-US" smtClean="0"/>
              <a:t>23/01/20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E0543-5AD6-4C46-9473-1CC8F359D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7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jetbrains.com/logi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jetbrains.com/licenses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gw.org/" TargetMode="External"/><Relationship Id="rId4" Type="http://schemas.openxmlformats.org/officeDocument/2006/relationships/hyperlink" Target="http://mingw-w64.yaxm.org/doku.php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gw.org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gwin.com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gw.org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brightspace.ucd.ie/d2l/home/5465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student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shop/eform/students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16442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Lab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248646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Connect to your JetBrains (JB) account </a:t>
            </a:r>
            <a:r>
              <a:rPr lang="en-IE" sz="2800" dirty="0"/>
              <a:t>at: </a:t>
            </a:r>
            <a:r>
              <a:rPr lang="en-IE" sz="2800" dirty="0">
                <a:hlinkClick r:id="rId3"/>
              </a:rPr>
              <a:t>https://account.jetbrains.com/login</a:t>
            </a:r>
            <a:endParaRPr lang="en-US" sz="2800" dirty="0"/>
          </a:p>
          <a:p>
            <a:pPr lvl="1"/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66C97AF-6C47-AA47-AC39-CE959145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31792"/>
            <a:ext cx="8229600" cy="46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5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Make sure you have a license Id for a J</a:t>
            </a:r>
            <a:r>
              <a:rPr lang="en-IE" sz="2800" dirty="0" err="1"/>
              <a:t>etBrains</a:t>
            </a:r>
            <a:r>
              <a:rPr lang="en-IE" sz="2800" dirty="0"/>
              <a:t> Product Pack for Students at:</a:t>
            </a:r>
          </a:p>
          <a:p>
            <a:pPr marL="0" indent="0">
              <a:buNone/>
            </a:pPr>
            <a:r>
              <a:rPr lang="en-IE" sz="2800" dirty="0">
                <a:hlinkClick r:id="rId3"/>
              </a:rPr>
              <a:t>https://account.jetbrains.com/licenses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14BCBDB-6308-EB4F-92B3-28167617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93" y="2499288"/>
            <a:ext cx="7068064" cy="41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9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Click on </a:t>
            </a:r>
            <a:r>
              <a:rPr lang="en-US" sz="2800" dirty="0" err="1"/>
              <a:t>CLIon</a:t>
            </a:r>
            <a:r>
              <a:rPr lang="en-US" sz="2800" dirty="0"/>
              <a:t>.</a:t>
            </a:r>
          </a:p>
          <a:p>
            <a:pPr lvl="1"/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A3832DE-5B38-AD45-9081-4E9A95DE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9" y="1725126"/>
            <a:ext cx="8560802" cy="5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Install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3464" y="122950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Click on the Download button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E16329D-F4C3-B341-B491-772C7586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5" y="1927636"/>
            <a:ext cx="7744790" cy="43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Install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3464" y="122950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Run the installer (.exe on Windows, .dmg on MacOS) and follow the Wizard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6289AAD-2226-7642-AF49-3CAD1AD0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3" y="2230402"/>
            <a:ext cx="7812194" cy="43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Configure </a:t>
            </a:r>
            <a:r>
              <a:rPr lang="en-US" sz="5400" b="1" dirty="0" err="1"/>
              <a:t>CLion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94923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/>
              <a:t>Toolchain</a:t>
            </a:r>
            <a:r>
              <a:rPr lang="en-US" b="1" dirty="0"/>
              <a:t>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505"/>
            <a:ext cx="8229600" cy="5434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you have one of these tools installed on your machine.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800" b="1" dirty="0"/>
              <a:t>On Windows</a:t>
            </a:r>
          </a:p>
          <a:p>
            <a:pPr lvl="1"/>
            <a:r>
              <a:rPr lang="en-US" sz="2400" dirty="0"/>
              <a:t>MinGW OR MinGW64 </a:t>
            </a:r>
            <a:r>
              <a:rPr lang="en-US" sz="2400" dirty="0">
                <a:sym typeface="Wingdings"/>
              </a:rPr>
              <a:t></a:t>
            </a:r>
            <a:r>
              <a:rPr lang="en-US" sz="2400" dirty="0"/>
              <a:t>(slides 17-19) </a:t>
            </a:r>
          </a:p>
          <a:p>
            <a:pPr lvl="1"/>
            <a:r>
              <a:rPr lang="en-US" sz="2400" dirty="0"/>
              <a:t>Cygwin &gt; v2.8  </a:t>
            </a:r>
            <a:r>
              <a:rPr lang="en-US" sz="2400" dirty="0">
                <a:sym typeface="Wingdings"/>
              </a:rPr>
              <a:t> (slides 20-22)</a:t>
            </a:r>
            <a:endParaRPr lang="en-US" sz="2400" dirty="0"/>
          </a:p>
          <a:p>
            <a:r>
              <a:rPr lang="en-US" b="1" dirty="0"/>
              <a:t>On </a:t>
            </a:r>
            <a:r>
              <a:rPr lang="en-US" b="1" dirty="0" err="1"/>
              <a:t>MacOS</a:t>
            </a:r>
            <a:endParaRPr lang="en-US" b="1" dirty="0"/>
          </a:p>
          <a:p>
            <a:pPr lvl="1"/>
            <a:r>
              <a:rPr lang="en-US" sz="2400" dirty="0"/>
              <a:t>XCode command line </a:t>
            </a:r>
            <a:r>
              <a:rPr lang="en-US" sz="2400" dirty="0">
                <a:sym typeface="Wingdings"/>
              </a:rPr>
              <a:t> (slides 23-26)</a:t>
            </a:r>
            <a:endParaRPr lang="en-US" sz="2400" dirty="0"/>
          </a:p>
          <a:p>
            <a:r>
              <a:rPr lang="en-US" b="1" dirty="0"/>
              <a:t>On Linux</a:t>
            </a:r>
          </a:p>
          <a:p>
            <a:pPr lvl="1"/>
            <a:r>
              <a:rPr lang="en-US" dirty="0"/>
              <a:t>GCC/G++ or Clang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166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Configure </a:t>
            </a:r>
            <a:r>
              <a:rPr lang="en-US" sz="5400" b="1" dirty="0" err="1"/>
              <a:t>CLion</a:t>
            </a:r>
            <a:r>
              <a:rPr lang="en-US" sz="5400" b="1" dirty="0"/>
              <a:t> on Windows using </a:t>
            </a:r>
            <a:r>
              <a:rPr lang="en-US" sz="5400" b="1" dirty="0" err="1"/>
              <a:t>MinGW</a:t>
            </a:r>
            <a:r>
              <a:rPr lang="en-US" sz="5400" b="1" dirty="0"/>
              <a:t>/MinGW64</a:t>
            </a:r>
          </a:p>
        </p:txBody>
      </p:sp>
    </p:spTree>
    <p:extLst>
      <p:ext uri="{BB962C8B-B14F-4D97-AF65-F5344CB8AC3E}">
        <p14:creationId xmlns:p14="http://schemas.microsoft.com/office/powerpoint/2010/main" val="246089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Installing </a:t>
            </a:r>
            <a:r>
              <a:rPr lang="en-US" b="1" dirty="0" err="1"/>
              <a:t>MinGW</a:t>
            </a:r>
            <a:r>
              <a:rPr lang="en-US" b="1" dirty="0"/>
              <a:t>/MinGW64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29506"/>
            <a:ext cx="8229600" cy="24239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Download </a:t>
            </a:r>
            <a:r>
              <a:rPr lang="en-US" sz="2400" dirty="0">
                <a:hlinkClick r:id="rId3"/>
              </a:rPr>
              <a:t>MinGW</a:t>
            </a:r>
            <a:r>
              <a:rPr lang="en-US" sz="2400" dirty="0"/>
              <a:t> or  </a:t>
            </a:r>
            <a:r>
              <a:rPr lang="en-US" sz="2400" dirty="0">
                <a:hlinkClick r:id="rId4"/>
              </a:rPr>
              <a:t>MinGW64 </a:t>
            </a:r>
            <a:r>
              <a:rPr lang="en-US" sz="2400" dirty="0"/>
              <a:t>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installer and select the following packages in the </a:t>
            </a:r>
            <a:r>
              <a:rPr lang="en-US" sz="2400" b="1" dirty="0"/>
              <a:t>Basic Setup </a:t>
            </a:r>
            <a:r>
              <a:rPr lang="en-US" sz="2400" dirty="0"/>
              <a:t>list: </a:t>
            </a:r>
            <a:r>
              <a:rPr lang="en-US" sz="2400" dirty="0" err="1">
                <a:latin typeface="Courier"/>
                <a:cs typeface="Courier"/>
              </a:rPr>
              <a:t>mingw</a:t>
            </a:r>
            <a:r>
              <a:rPr lang="en-US" sz="2400" dirty="0">
                <a:latin typeface="Courier"/>
                <a:cs typeface="Courier"/>
              </a:rPr>
              <a:t>-developer-tool, mingw32-base, mingw32-gcc-g++, mingw32-msys-base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25" y="2969752"/>
            <a:ext cx="8407150" cy="35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09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Configure </a:t>
            </a:r>
            <a:r>
              <a:rPr lang="en-US" b="1" dirty="0" err="1"/>
              <a:t>CLion</a:t>
            </a:r>
            <a:r>
              <a:rPr lang="en-US" b="1" dirty="0"/>
              <a:t> (</a:t>
            </a:r>
            <a:r>
              <a:rPr lang="en-US" b="1" dirty="0" err="1"/>
              <a:t>MinGW</a:t>
            </a:r>
            <a:r>
              <a:rPr lang="en-US" b="1" dirty="0"/>
              <a:t>/MinGW64)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04066"/>
            <a:ext cx="8686800" cy="499541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Once the installation is finished, open </a:t>
            </a:r>
            <a:r>
              <a:rPr lang="en-US" sz="2000" dirty="0" err="1"/>
              <a:t>C</a:t>
            </a:r>
            <a:r>
              <a:rPr lang="en-US" sz="2000" dirty="0" err="1">
                <a:hlinkClick r:id="rId3"/>
              </a:rPr>
              <a:t>l</a:t>
            </a:r>
            <a:r>
              <a:rPr lang="en-US" sz="2000" dirty="0" err="1"/>
              <a:t>ion</a:t>
            </a:r>
            <a:r>
              <a:rPr lang="en-US" sz="2000" dirty="0"/>
              <a:t> and go to File | Settings | Build, Execution, Deployment | </a:t>
            </a:r>
            <a:r>
              <a:rPr lang="en-US" sz="2000" dirty="0" err="1"/>
              <a:t>Toolchains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Select </a:t>
            </a:r>
            <a:r>
              <a:rPr lang="en-US" sz="2000" dirty="0" err="1"/>
              <a:t>MinGW</a:t>
            </a:r>
            <a:r>
              <a:rPr lang="en-US" sz="2000" dirty="0"/>
              <a:t> from the Environment list. </a:t>
            </a:r>
            <a:r>
              <a:rPr lang="en-US" sz="2000" dirty="0" err="1"/>
              <a:t>CLion</a:t>
            </a:r>
            <a:r>
              <a:rPr lang="en-US" sz="2000" dirty="0"/>
              <a:t> attempts to detect the </a:t>
            </a:r>
            <a:r>
              <a:rPr lang="en-US" sz="2000" dirty="0" err="1"/>
              <a:t>MinGW</a:t>
            </a:r>
            <a:r>
              <a:rPr lang="en-US" sz="2000" dirty="0"/>
              <a:t> installation automatically. Check the detection result, and specify the path manually if required.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Wait until the tools detection finishes. If </a:t>
            </a:r>
            <a:r>
              <a:rPr lang="en-US" sz="2000" dirty="0" err="1"/>
              <a:t>CLion</a:t>
            </a:r>
            <a:r>
              <a:rPr lang="en-US" sz="2000" dirty="0"/>
              <a:t> cannot detect compilers or </a:t>
            </a:r>
            <a:r>
              <a:rPr lang="en-US" sz="2000" i="1" dirty="0"/>
              <a:t>make</a:t>
            </a:r>
            <a:r>
              <a:rPr lang="en-US" sz="2000" dirty="0"/>
              <a:t>, double-check the installed packages in </a:t>
            </a:r>
            <a:r>
              <a:rPr lang="en-US" sz="2000" dirty="0" err="1"/>
              <a:t>MinGW</a:t>
            </a:r>
            <a:r>
              <a:rPr lang="en-US" sz="2000" dirty="0"/>
              <a:t> Installation Manager. Press Apply when all the tools are set correctly.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920" y="3776068"/>
            <a:ext cx="4924160" cy="28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506"/>
            <a:ext cx="8229600" cy="5084104"/>
          </a:xfrm>
        </p:spPr>
        <p:txBody>
          <a:bodyPr>
            <a:normAutofit/>
          </a:bodyPr>
          <a:lstStyle/>
          <a:p>
            <a:r>
              <a:rPr lang="en-US" b="1" dirty="0"/>
              <a:t>Background Info on </a:t>
            </a:r>
            <a:r>
              <a:rPr lang="en-US" b="1" dirty="0" err="1"/>
              <a:t>Clion</a:t>
            </a:r>
            <a:endParaRPr lang="en-US" b="1" dirty="0"/>
          </a:p>
          <a:p>
            <a:endParaRPr lang="en-US" sz="1300" b="1" dirty="0"/>
          </a:p>
          <a:p>
            <a:r>
              <a:rPr lang="en-US" b="1" dirty="0"/>
              <a:t>Install </a:t>
            </a:r>
            <a:r>
              <a:rPr lang="en-US" b="1" dirty="0" err="1"/>
              <a:t>Clion</a:t>
            </a:r>
            <a:endParaRPr lang="en-US" b="1" dirty="0"/>
          </a:p>
          <a:p>
            <a:endParaRPr lang="en-US" sz="1300" b="1" dirty="0"/>
          </a:p>
          <a:p>
            <a:r>
              <a:rPr lang="en-US" b="1" dirty="0" err="1"/>
              <a:t>Clion</a:t>
            </a:r>
            <a:r>
              <a:rPr lang="en-US" b="1" dirty="0"/>
              <a:t> Basic Functionalities</a:t>
            </a:r>
          </a:p>
          <a:p>
            <a:pPr lvl="1"/>
            <a:r>
              <a:rPr lang="en-US" dirty="0"/>
              <a:t>Create projects</a:t>
            </a:r>
          </a:p>
          <a:p>
            <a:pPr lvl="1"/>
            <a:r>
              <a:rPr lang="en-US" dirty="0"/>
              <a:t>Add files to a project</a:t>
            </a:r>
          </a:p>
          <a:p>
            <a:pPr lvl="1"/>
            <a:r>
              <a:rPr lang="en-US" dirty="0"/>
              <a:t>Compile and run C programs</a:t>
            </a:r>
          </a:p>
          <a:p>
            <a:pPr lvl="1"/>
            <a:r>
              <a:rPr lang="en-US" dirty="0"/>
              <a:t>In class Exercise</a:t>
            </a:r>
          </a:p>
          <a:p>
            <a:pPr lvl="1"/>
            <a:endParaRPr lang="en-US" sz="1200" b="1" dirty="0"/>
          </a:p>
          <a:p>
            <a:r>
              <a:rPr lang="en-US" b="1" dirty="0"/>
              <a:t>Debug with </a:t>
            </a:r>
            <a:r>
              <a:rPr lang="en-US" b="1" dirty="0" err="1"/>
              <a:t>CLion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Configure </a:t>
            </a:r>
            <a:r>
              <a:rPr lang="en-US" sz="5400" b="1" dirty="0" err="1"/>
              <a:t>CLion</a:t>
            </a:r>
            <a:r>
              <a:rPr lang="en-US" sz="5400" b="1" dirty="0"/>
              <a:t> on Windows using </a:t>
            </a:r>
            <a:r>
              <a:rPr lang="en-US" sz="5400" b="1" dirty="0" err="1"/>
              <a:t>CygWin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7284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Install </a:t>
            </a:r>
            <a:r>
              <a:rPr lang="en-US" b="1" dirty="0" err="1"/>
              <a:t>CygWin</a:t>
            </a:r>
            <a:r>
              <a:rPr lang="en-US" b="1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25" y="1088386"/>
            <a:ext cx="8599201" cy="24239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Download the </a:t>
            </a:r>
            <a:r>
              <a:rPr lang="en-US" sz="2400" dirty="0">
                <a:hlinkClick r:id="rId3"/>
              </a:rPr>
              <a:t>Cygwin </a:t>
            </a:r>
            <a:r>
              <a:rPr lang="en-US" sz="2400" dirty="0"/>
              <a:t> installer  v2.8 or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the installer and select the following packages: </a:t>
            </a:r>
            <a:r>
              <a:rPr lang="en-US" sz="2400" dirty="0" err="1">
                <a:latin typeface="Courier"/>
                <a:cs typeface="Courier"/>
              </a:rPr>
              <a:t>gcc</a:t>
            </a:r>
            <a:r>
              <a:rPr lang="en-US" sz="2400" dirty="0">
                <a:latin typeface="Courier"/>
                <a:cs typeface="Courier"/>
              </a:rPr>
              <a:t>-g++, make, </a:t>
            </a:r>
            <a:r>
              <a:rPr lang="en-US" sz="2400" dirty="0" err="1">
                <a:latin typeface="Courier"/>
                <a:cs typeface="Courier"/>
              </a:rPr>
              <a:t>gdb</a:t>
            </a:r>
            <a:endParaRPr lang="en-US" sz="2400" dirty="0">
              <a:latin typeface="Courier"/>
              <a:cs typeface="Courier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To select a package, type its name in the </a:t>
            </a:r>
            <a:r>
              <a:rPr lang="en-US" sz="2000" b="1" dirty="0">
                <a:latin typeface="Calibri"/>
                <a:cs typeface="Calibri"/>
              </a:rPr>
              <a:t>Search</a:t>
            </a:r>
            <a:r>
              <a:rPr lang="en-US" sz="2000" dirty="0">
                <a:latin typeface="Calibri"/>
                <a:cs typeface="Calibri"/>
              </a:rPr>
              <a:t> field and then click it in the list until a tick mark appears in the </a:t>
            </a:r>
            <a:r>
              <a:rPr lang="en-US" sz="2000" b="1" dirty="0">
                <a:latin typeface="Calibri"/>
                <a:cs typeface="Calibri"/>
              </a:rPr>
              <a:t>Bin? </a:t>
            </a:r>
            <a:r>
              <a:rPr lang="en-US" sz="2000" dirty="0">
                <a:latin typeface="Calibri"/>
                <a:cs typeface="Calibri"/>
              </a:rPr>
              <a:t>column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962" y="3058086"/>
            <a:ext cx="5930076" cy="37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Configure </a:t>
            </a:r>
            <a:r>
              <a:rPr lang="en-US" b="1" dirty="0" err="1"/>
              <a:t>CLion</a:t>
            </a:r>
            <a:r>
              <a:rPr lang="en-US" b="1" dirty="0"/>
              <a:t> (Cygwin)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25" y="1088386"/>
            <a:ext cx="8599201" cy="24239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Once the installation is finished, open </a:t>
            </a:r>
            <a:r>
              <a:rPr lang="en-US" sz="2000" dirty="0" err="1"/>
              <a:t>C</a:t>
            </a:r>
            <a:r>
              <a:rPr lang="en-US" sz="2000" dirty="0" err="1">
                <a:hlinkClick r:id="rId3"/>
              </a:rPr>
              <a:t>l</a:t>
            </a:r>
            <a:r>
              <a:rPr lang="en-US" sz="2000" dirty="0" err="1"/>
              <a:t>ion</a:t>
            </a:r>
            <a:r>
              <a:rPr lang="en-US" sz="2000" dirty="0"/>
              <a:t> and go to </a:t>
            </a:r>
            <a:r>
              <a:rPr lang="en-US" sz="2000" b="1" dirty="0"/>
              <a:t>File | Settings | Build, Execution, Deployment | </a:t>
            </a:r>
            <a:r>
              <a:rPr lang="en-US" sz="2000" b="1" dirty="0" err="1"/>
              <a:t>Toolchains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Select </a:t>
            </a:r>
            <a:r>
              <a:rPr lang="en-US" sz="2000" b="1" dirty="0"/>
              <a:t>Cygwin</a:t>
            </a:r>
            <a:r>
              <a:rPr lang="en-US" sz="2000" dirty="0"/>
              <a:t> from the </a:t>
            </a:r>
            <a:r>
              <a:rPr lang="en-US" sz="2000" b="1" dirty="0"/>
              <a:t>Environment</a:t>
            </a:r>
            <a:r>
              <a:rPr lang="en-US" sz="2000" dirty="0"/>
              <a:t> list. </a:t>
            </a:r>
            <a:r>
              <a:rPr lang="en-US" sz="2000" dirty="0" err="1"/>
              <a:t>CLion</a:t>
            </a:r>
            <a:r>
              <a:rPr lang="en-US" sz="2000" dirty="0"/>
              <a:t> attempts to detect the Cygwin installation automatically. Check the detection result, and specify the path manually if required.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Wait until detection finishes, and press </a:t>
            </a:r>
            <a:r>
              <a:rPr lang="en-US" sz="2000" b="1" dirty="0"/>
              <a:t>Apply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964" y="3156722"/>
            <a:ext cx="5867367" cy="37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7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Configure </a:t>
            </a:r>
            <a:r>
              <a:rPr lang="en-US" sz="5400" b="1" dirty="0" err="1"/>
              <a:t>CLion</a:t>
            </a:r>
            <a:r>
              <a:rPr lang="en-US" sz="5400" b="1" dirty="0"/>
              <a:t> on </a:t>
            </a:r>
            <a:r>
              <a:rPr lang="en-US" sz="5400" b="1" dirty="0" err="1"/>
              <a:t>MacOS</a:t>
            </a:r>
            <a:r>
              <a:rPr lang="en-US" sz="5400" b="1" dirty="0"/>
              <a:t> using </a:t>
            </a:r>
            <a:r>
              <a:rPr lang="en-US" sz="5400" b="1" dirty="0" err="1"/>
              <a:t>XCode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734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Install </a:t>
            </a:r>
            <a:r>
              <a:rPr lang="en-US" b="1" dirty="0" err="1"/>
              <a:t>Xcode</a:t>
            </a:r>
            <a:r>
              <a:rPr lang="en-US" b="1" dirty="0"/>
              <a:t> (1/3)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25" y="1088386"/>
            <a:ext cx="8599201" cy="56515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terminal and run the following command: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	</a:t>
            </a:r>
            <a:r>
              <a:rPr lang="en-US" sz="2400" dirty="0" err="1">
                <a:latin typeface="Courier"/>
                <a:cs typeface="Courier"/>
              </a:rPr>
              <a:t>xcode</a:t>
            </a:r>
            <a:r>
              <a:rPr lang="en-US" sz="2400" dirty="0">
                <a:latin typeface="Courier"/>
                <a:cs typeface="Courier"/>
              </a:rPr>
              <a:t>-select </a:t>
            </a:r>
            <a:r>
              <a:rPr lang="mr-IN" sz="2400" dirty="0">
                <a:latin typeface="Courier"/>
                <a:cs typeface="Courier"/>
              </a:rPr>
              <a:t>–</a:t>
            </a:r>
            <a:r>
              <a:rPr lang="en-US" sz="2400" dirty="0">
                <a:latin typeface="Courier"/>
                <a:cs typeface="Courier"/>
              </a:rPr>
              <a:t>install</a:t>
            </a:r>
          </a:p>
          <a:p>
            <a:pPr marL="0" indent="0">
              <a:buNone/>
            </a:pPr>
            <a:endParaRPr lang="en-US" sz="12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When prompted to install command line developer tools, click the </a:t>
            </a:r>
            <a:r>
              <a:rPr lang="en-US" sz="2400" b="1" dirty="0"/>
              <a:t>Install</a:t>
            </a:r>
            <a:r>
              <a:rPr lang="en-US" sz="2400" dirty="0"/>
              <a:t> button: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17" y="3049780"/>
            <a:ext cx="4797367" cy="19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Install </a:t>
            </a:r>
            <a:r>
              <a:rPr lang="en-US" b="1" dirty="0" err="1"/>
              <a:t>Xcode</a:t>
            </a:r>
            <a:r>
              <a:rPr lang="en-US" b="1" dirty="0"/>
              <a:t> (2/3)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25" y="1088386"/>
            <a:ext cx="8599201" cy="565158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With </a:t>
            </a:r>
            <a:r>
              <a:rPr lang="en-US" sz="2400" dirty="0" err="1"/>
              <a:t>Xcode</a:t>
            </a:r>
            <a:r>
              <a:rPr lang="en-US" sz="2400" dirty="0"/>
              <a:t> command line tools, you get the Clang compiler installed by default. To check the compiler presence and its version, run on the terminal:  </a:t>
            </a:r>
            <a:r>
              <a:rPr lang="en-US" sz="2400" dirty="0">
                <a:latin typeface="Courier"/>
                <a:cs typeface="Courier"/>
              </a:rPr>
              <a:t>clang --version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E2BE47CA-4B92-1A4C-8FD5-24812815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2867987"/>
            <a:ext cx="7809470" cy="1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Install </a:t>
            </a:r>
            <a:r>
              <a:rPr lang="en-US" b="1" dirty="0" err="1"/>
              <a:t>Xcode</a:t>
            </a:r>
            <a:r>
              <a:rPr lang="en-US" b="1" dirty="0"/>
              <a:t> (3/3)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25" y="1088386"/>
            <a:ext cx="8599201" cy="5651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line tools may not update automatically along with the system or </a:t>
            </a:r>
            <a:r>
              <a:rPr lang="en-US" sz="2400" dirty="0" err="1"/>
              <a:t>Xcode</a:t>
            </a:r>
            <a:r>
              <a:rPr lang="en-US" sz="2400" dirty="0"/>
              <a:t> update.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may cause error messages like invalid active developer path during project loading in </a:t>
            </a:r>
            <a:r>
              <a:rPr lang="en-US" sz="2400" dirty="0" err="1"/>
              <a:t>CLion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fix this, run the </a:t>
            </a:r>
            <a:r>
              <a:rPr lang="en-US" sz="2400" dirty="0">
                <a:latin typeface="Courier"/>
                <a:cs typeface="Courier"/>
              </a:rPr>
              <a:t>same </a:t>
            </a:r>
            <a:r>
              <a:rPr lang="en-US" sz="2400" dirty="0" err="1">
                <a:latin typeface="Courier"/>
                <a:cs typeface="Courier"/>
              </a:rPr>
              <a:t>xcode</a:t>
            </a:r>
            <a:r>
              <a:rPr lang="en-US" sz="2400" dirty="0">
                <a:latin typeface="Courier"/>
                <a:cs typeface="Courier"/>
              </a:rPr>
              <a:t>-select --install</a:t>
            </a:r>
            <a:r>
              <a:rPr lang="en-US" sz="2400" dirty="0"/>
              <a:t> command on the terminal, and the tools will be updated accordingly.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982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461" y="2486467"/>
            <a:ext cx="8548762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Create and Manage Projects</a:t>
            </a:r>
          </a:p>
        </p:txBody>
      </p:sp>
    </p:spTree>
    <p:extLst>
      <p:ext uri="{BB962C8B-B14F-4D97-AF65-F5344CB8AC3E}">
        <p14:creationId xmlns:p14="http://schemas.microsoft.com/office/powerpoint/2010/main" val="372738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8547"/>
            <a:ext cx="8686800" cy="5126297"/>
          </a:xfrm>
        </p:spPr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project</a:t>
            </a:r>
            <a:r>
              <a:rPr lang="en-US" sz="2800" dirty="0"/>
              <a:t> groups a set of related source and library files as well as configuration files.</a:t>
            </a:r>
          </a:p>
          <a:p>
            <a:endParaRPr lang="en-US" sz="1200" dirty="0"/>
          </a:p>
          <a:p>
            <a:r>
              <a:rPr lang="en-US" sz="2800" dirty="0"/>
              <a:t>Different types of projects depending on the objective</a:t>
            </a:r>
          </a:p>
          <a:p>
            <a:pPr lvl="1"/>
            <a:r>
              <a:rPr lang="en-US" sz="2600" dirty="0"/>
              <a:t>We will focus on </a:t>
            </a:r>
            <a:r>
              <a:rPr lang="en-US" sz="2600" u="sng" dirty="0"/>
              <a:t>C Executable </a:t>
            </a:r>
            <a:r>
              <a:rPr lang="en-US" sz="2600" dirty="0"/>
              <a:t>projects</a:t>
            </a:r>
            <a:endParaRPr lang="en-US" sz="2600" u="sng" dirty="0"/>
          </a:p>
          <a:p>
            <a:pPr lvl="2"/>
            <a:r>
              <a:rPr lang="en-US" dirty="0"/>
              <a:t>Mainly contain C source files created from scratch and compiled code</a:t>
            </a:r>
          </a:p>
          <a:p>
            <a:endParaRPr lang="en-US" sz="1200" dirty="0"/>
          </a:p>
          <a:p>
            <a:r>
              <a:rPr lang="en-US" sz="2800" dirty="0"/>
              <a:t>Each project is contained in a subdirectory inside a project location in your filesystem.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111989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Create a New C Project</a:t>
            </a:r>
          </a:p>
        </p:txBody>
      </p:sp>
    </p:spTree>
    <p:extLst>
      <p:ext uri="{BB962C8B-B14F-4D97-AF65-F5344CB8AC3E}">
        <p14:creationId xmlns:p14="http://schemas.microsoft.com/office/powerpoint/2010/main" val="207063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6"/>
            <a:ext cx="8229600" cy="1143000"/>
          </a:xfrm>
        </p:spPr>
        <p:txBody>
          <a:bodyPr/>
          <a:lstStyle/>
          <a:p>
            <a:r>
              <a:rPr lang="en-US" b="1" dirty="0"/>
              <a:t>Background Info on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22950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Popular </a:t>
            </a:r>
            <a:r>
              <a:rPr lang="en-US" sz="2800" b="1" dirty="0"/>
              <a:t>Integrated Development Environment (IDE)</a:t>
            </a:r>
          </a:p>
          <a:p>
            <a:pPr lvl="1"/>
            <a:r>
              <a:rPr lang="en-US" sz="2400" dirty="0"/>
              <a:t>Provides graphical tools for coding, building, running and debugging applications</a:t>
            </a:r>
          </a:p>
          <a:p>
            <a:pPr lvl="1"/>
            <a:endParaRPr lang="en-US" sz="1200" dirty="0"/>
          </a:p>
          <a:p>
            <a:r>
              <a:rPr lang="en-US" sz="2800" dirty="0"/>
              <a:t>Free and Open Source  cross-platform IDE that supports multiple compilers including GCC , Clang and Visual C++Open Source</a:t>
            </a:r>
          </a:p>
          <a:p>
            <a:pPr lvl="1"/>
            <a:r>
              <a:rPr lang="en-US" sz="2400" dirty="0"/>
              <a:t>It has being developed for Windows, Linux and </a:t>
            </a:r>
            <a:r>
              <a:rPr lang="en-US" sz="2400" dirty="0" err="1"/>
              <a:t>macOS</a:t>
            </a:r>
            <a:endParaRPr lang="en-US" sz="2400" dirty="0"/>
          </a:p>
          <a:p>
            <a:pPr lvl="1"/>
            <a:endParaRPr lang="en-US" sz="1200" dirty="0"/>
          </a:p>
          <a:p>
            <a:r>
              <a:rPr lang="en-US" sz="2800" dirty="0"/>
              <a:t>It is a general purpose open platform that facilitates and encourages the development of third party plug-ins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464" y="2710972"/>
            <a:ext cx="8686800" cy="3336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20-01-22 at 19.3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26" y="2534496"/>
            <a:ext cx="6682605" cy="41411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66854"/>
            <a:ext cx="9144000" cy="93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Create a New Project (1/2)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488" y="977021"/>
            <a:ext cx="8607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On the left pane, select the Project Type (C Executable)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Input a </a:t>
            </a:r>
            <a:r>
              <a:rPr lang="en-US" sz="2800" b="1" dirty="0"/>
              <a:t>Location</a:t>
            </a:r>
            <a:r>
              <a:rPr lang="en-US" sz="2800" dirty="0"/>
              <a:t>, i.e. directory where you want your project to be contained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1945" y="2837263"/>
            <a:ext cx="1301246" cy="24530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72015" y="3419633"/>
            <a:ext cx="1489378" cy="41569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1945" y="3465992"/>
            <a:ext cx="143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name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283375" y="3082564"/>
            <a:ext cx="0" cy="4147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61393" y="3082564"/>
            <a:ext cx="2065076" cy="24530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476067" y="3327865"/>
            <a:ext cx="0" cy="4147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45149" y="3742653"/>
            <a:ext cx="199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Language version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218" y="4433747"/>
            <a:ext cx="132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type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511982" y="3835324"/>
            <a:ext cx="0" cy="71461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80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1-22 at 19.45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" y="2408857"/>
            <a:ext cx="8590771" cy="22796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66854"/>
            <a:ext cx="9144000" cy="93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Create a New Project (2/2)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229" y="1149501"/>
            <a:ext cx="8239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You can now see your project inside the workspace and the default source file (</a:t>
            </a:r>
            <a:r>
              <a:rPr lang="en-US" sz="2800" i="1" dirty="0" err="1"/>
              <a:t>main.c</a:t>
            </a:r>
            <a:r>
              <a:rPr lang="en-US" sz="2800" i="1" dirty="0"/>
              <a:t>) </a:t>
            </a:r>
            <a:r>
              <a:rPr lang="en-US" sz="2800" dirty="0"/>
              <a:t>contains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746" y="3214380"/>
            <a:ext cx="3573704" cy="1332793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25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Add Files to Your Project</a:t>
            </a:r>
          </a:p>
        </p:txBody>
      </p:sp>
    </p:spTree>
    <p:extLst>
      <p:ext uri="{BB962C8B-B14F-4D97-AF65-F5344CB8AC3E}">
        <p14:creationId xmlns:p14="http://schemas.microsoft.com/office/powerpoint/2010/main" val="3331828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0-01-22 at 19.4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7" y="1265184"/>
            <a:ext cx="6765406" cy="4245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51064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Right-click on the Project and select </a:t>
            </a:r>
            <a:r>
              <a:rPr lang="en-US" sz="2800" i="1" dirty="0"/>
              <a:t>New C/C++  Source File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7107" y="1990099"/>
            <a:ext cx="6208356" cy="93960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a new C Source File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947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Creating a New C Source 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49178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Provide the name of the file (e.g., </a:t>
            </a:r>
            <a:r>
              <a:rPr lang="en-US" sz="2800" i="1" dirty="0" err="1"/>
              <a:t>myFirstSourceFile</a:t>
            </a:r>
            <a:r>
              <a:rPr lang="en-US" sz="2800" dirty="0"/>
              <a:t>) and the type (</a:t>
            </a:r>
            <a:r>
              <a:rPr lang="en-US" sz="2800" i="1" dirty="0"/>
              <a:t>.c</a:t>
            </a:r>
            <a:r>
              <a:rPr lang="en-US" sz="2800" dirty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Select </a:t>
            </a:r>
            <a:r>
              <a:rPr lang="en-US" sz="2800" i="1" dirty="0"/>
              <a:t>OK</a:t>
            </a:r>
          </a:p>
        </p:txBody>
      </p:sp>
      <p:sp>
        <p:nvSpPr>
          <p:cNvPr id="6" name="Rectangle 5"/>
          <p:cNvSpPr/>
          <p:nvPr/>
        </p:nvSpPr>
        <p:spPr>
          <a:xfrm>
            <a:off x="3247470" y="1587629"/>
            <a:ext cx="1469088" cy="63505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shot 2020-01-22 at 19.50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88" y="1229506"/>
            <a:ext cx="5752024" cy="37063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5988" y="1448931"/>
            <a:ext cx="5752024" cy="773748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52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BrightSpace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44562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Download 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925" y="1323855"/>
            <a:ext cx="8229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Connect to UCD </a:t>
            </a:r>
            <a:r>
              <a:rPr lang="en-US" sz="2800" dirty="0" err="1"/>
              <a:t>BrightSpace</a:t>
            </a:r>
            <a:r>
              <a:rPr lang="en-US" sz="2800" dirty="0"/>
              <a:t> at </a:t>
            </a:r>
            <a:r>
              <a:rPr lang="en-IE" sz="2800" dirty="0">
                <a:hlinkClick r:id="rId3"/>
              </a:rPr>
              <a:t>https://brightspace.ucd.ie/d2l/home/54656</a:t>
            </a:r>
            <a:endParaRPr lang="en-IE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Download from </a:t>
            </a:r>
            <a:r>
              <a:rPr lang="en-US" sz="2800" dirty="0" smtClean="0"/>
              <a:t>the Week 1 &gt;&gt; Lab </a:t>
            </a:r>
            <a:r>
              <a:rPr lang="en-US" sz="2800" dirty="0"/>
              <a:t>1 the following files: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 err="1"/>
              <a:t>f</a:t>
            </a:r>
            <a:r>
              <a:rPr lang="en-US" sz="2400" dirty="0" err="1" smtClean="0"/>
              <a:t>actorial.c</a:t>
            </a:r>
            <a:endParaRPr lang="en-US" sz="2400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/>
              <a:t>e</a:t>
            </a:r>
            <a:r>
              <a:rPr lang="en-US" sz="2400" dirty="0" smtClean="0"/>
              <a:t>xample1</a:t>
            </a:r>
            <a:r>
              <a:rPr lang="en-US" sz="2400" dirty="0"/>
              <a:t>.c</a:t>
            </a:r>
          </a:p>
          <a:p>
            <a:pPr marL="457200" indent="-457200">
              <a:buFont typeface="Arial"/>
              <a:buChar char="•"/>
            </a:pP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059284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CLion</a:t>
            </a:r>
            <a:r>
              <a:rPr lang="en-US" sz="5400" b="1" dirty="0"/>
              <a:t> IDE Components</a:t>
            </a:r>
          </a:p>
        </p:txBody>
      </p:sp>
    </p:spTree>
    <p:extLst>
      <p:ext uri="{BB962C8B-B14F-4D97-AF65-F5344CB8AC3E}">
        <p14:creationId xmlns:p14="http://schemas.microsoft.com/office/powerpoint/2010/main" val="3259499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1-22 at 19.52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1229506"/>
            <a:ext cx="8501216" cy="51303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IDE Components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575" y="4753884"/>
            <a:ext cx="285146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This pane allows visualizing/editing project elements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74205" y="4050473"/>
            <a:ext cx="311949" cy="888565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513" y="1690384"/>
            <a:ext cx="4210234" cy="2449112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6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1-22 at 19.5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1229506"/>
            <a:ext cx="8501216" cy="51303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IDE Components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9747" y="1690384"/>
            <a:ext cx="4210234" cy="2449112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91051" y="4682332"/>
            <a:ext cx="2609279" cy="1200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Textual editor where you can write your program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04173" y="4139496"/>
            <a:ext cx="311949" cy="888565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5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22950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Popular </a:t>
            </a:r>
            <a:r>
              <a:rPr lang="en-US" sz="2800" b="1" dirty="0"/>
              <a:t>Integrated Development Environment (IDE)</a:t>
            </a:r>
          </a:p>
          <a:p>
            <a:pPr lvl="1"/>
            <a:r>
              <a:rPr lang="en-US" sz="2400" dirty="0"/>
              <a:t>Provides graphical tools for coding, building, running and debugging applications</a:t>
            </a:r>
          </a:p>
          <a:p>
            <a:pPr lvl="1"/>
            <a:endParaRPr lang="en-US" sz="1200" dirty="0"/>
          </a:p>
          <a:p>
            <a:r>
              <a:rPr lang="en-US" sz="2800" dirty="0"/>
              <a:t>Free and Open Source  cross-platform IDE that supports multiple compilers including GCC and </a:t>
            </a:r>
            <a:r>
              <a:rPr lang="en-US" sz="2800" dirty="0" err="1"/>
              <a:t>CLang</a:t>
            </a:r>
            <a:endParaRPr lang="en-US" sz="2800" dirty="0"/>
          </a:p>
          <a:p>
            <a:pPr lvl="1"/>
            <a:r>
              <a:rPr lang="en-US" sz="2400" dirty="0"/>
              <a:t>It has been developed for Windows, Linux and MacOS</a:t>
            </a:r>
          </a:p>
          <a:p>
            <a:pPr lvl="1"/>
            <a:endParaRPr lang="en-US" sz="1200" dirty="0"/>
          </a:p>
          <a:p>
            <a:r>
              <a:rPr lang="en-US" sz="2800" dirty="0"/>
              <a:t>It is a general purpose open platform that facilitates and encourages the development of third party plug-ins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3464" y="4504205"/>
            <a:ext cx="8686800" cy="1543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Background Info on </a:t>
            </a:r>
            <a:r>
              <a:rPr lang="en-US" b="1" dirty="0" err="1"/>
              <a:t>CLion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45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1-22 at 19.5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1229506"/>
            <a:ext cx="8501216" cy="51303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IDE Components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835463" y="3804752"/>
            <a:ext cx="480659" cy="67970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3957751"/>
            <a:ext cx="8380592" cy="2449112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35674" y="3067835"/>
            <a:ext cx="4572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Typically this contains a console and a list of compiler problems</a:t>
            </a:r>
          </a:p>
        </p:txBody>
      </p:sp>
    </p:spTree>
    <p:extLst>
      <p:ext uri="{BB962C8B-B14F-4D97-AF65-F5344CB8AC3E}">
        <p14:creationId xmlns:p14="http://schemas.microsoft.com/office/powerpoint/2010/main" val="608073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20-01-22 at 19.52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5" y="1626549"/>
            <a:ext cx="8501216" cy="51303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Compile file </a:t>
            </a:r>
            <a:r>
              <a:rPr lang="en-US" b="1" dirty="0" err="1"/>
              <a:t>main.c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336890" y="1807887"/>
            <a:ext cx="460805" cy="35004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568" y="101493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Select the main file and press the </a:t>
            </a:r>
            <a:r>
              <a:rPr lang="en-US" sz="2800" i="1" dirty="0"/>
              <a:t>Build Button</a:t>
            </a:r>
          </a:p>
        </p:txBody>
      </p:sp>
    </p:spTree>
    <p:extLst>
      <p:ext uri="{BB962C8B-B14F-4D97-AF65-F5344CB8AC3E}">
        <p14:creationId xmlns:p14="http://schemas.microsoft.com/office/powerpoint/2010/main" val="1242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2020-01-22 at 19.52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2" y="1622814"/>
            <a:ext cx="8501216" cy="51303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Execute it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5790" y="1799733"/>
            <a:ext cx="460805" cy="43684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799" y="93711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Click on the Run button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432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8410"/>
            <a:ext cx="8686800" cy="1842679"/>
          </a:xfrm>
        </p:spPr>
        <p:txBody>
          <a:bodyPr>
            <a:normAutofit fontScale="85000" lnSpcReduction="10000"/>
          </a:bodyPr>
          <a:lstStyle/>
          <a:p>
            <a:r>
              <a:rPr lang="en-US" sz="3300" dirty="0"/>
              <a:t>From </a:t>
            </a:r>
            <a:r>
              <a:rPr lang="en-US" sz="3300" dirty="0" err="1"/>
              <a:t>BrightSpace</a:t>
            </a:r>
            <a:r>
              <a:rPr lang="en-US" sz="3300" dirty="0"/>
              <a:t>, from the laboratory 1, download the example1.c file</a:t>
            </a:r>
          </a:p>
          <a:p>
            <a:r>
              <a:rPr lang="en-US" sz="3300" dirty="0"/>
              <a:t>Copy the content of file </a:t>
            </a:r>
            <a:r>
              <a:rPr lang="en-US" sz="3300" i="1" dirty="0"/>
              <a:t>example1.c </a:t>
            </a:r>
            <a:r>
              <a:rPr lang="en-US" sz="3300" dirty="0"/>
              <a:t>in your </a:t>
            </a:r>
            <a:r>
              <a:rPr lang="en-US" sz="3300" i="1" dirty="0" err="1"/>
              <a:t>main.c</a:t>
            </a:r>
            <a:r>
              <a:rPr lang="en-US" sz="3300" dirty="0"/>
              <a:t> file</a:t>
            </a:r>
          </a:p>
          <a:p>
            <a:r>
              <a:rPr lang="en-US" sz="3300" dirty="0"/>
              <a:t>Compile it and execute it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Try it yourself!</a:t>
            </a:r>
          </a:p>
        </p:txBody>
      </p:sp>
      <p:pic>
        <p:nvPicPr>
          <p:cNvPr id="2" name="Picture 1" descr="Screenshot 2020-01-23 at 17.36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3" y="2811990"/>
            <a:ext cx="6493274" cy="38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4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88821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Debugging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388548"/>
            <a:ext cx="9144000" cy="2221512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As your programs become more complicated, there will be a need to trace the program execution step by step or place </a:t>
            </a:r>
            <a:r>
              <a:rPr lang="en-US" i="1" dirty="0"/>
              <a:t>break points </a:t>
            </a:r>
            <a:r>
              <a:rPr lang="en-US" dirty="0"/>
              <a:t>where you wish the program to pause.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036792"/>
            <a:ext cx="8229600" cy="157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/>
            <a:r>
              <a:rPr lang="en-US" dirty="0"/>
              <a:t>A debugger can pause your program and you can watch the values of the variables that you have defined.</a:t>
            </a:r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816210"/>
            <a:ext cx="8229600" cy="83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endParaRPr lang="en-US" u="sng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88548"/>
            <a:ext cx="9292282" cy="5266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 debugger is configured in your </a:t>
            </a:r>
            <a:r>
              <a:rPr lang="en-US" sz="2800" dirty="0" err="1"/>
              <a:t>toolchains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Select </a:t>
            </a:r>
            <a:r>
              <a:rPr lang="en-US" sz="2800" dirty="0" err="1"/>
              <a:t>Clion</a:t>
            </a:r>
            <a:r>
              <a:rPr lang="en-US" sz="2800" dirty="0"/>
              <a:t> &gt;&gt; Preferences &gt;&gt; Build, Execution Deployment &gt;&gt; Toolchains &gt;&gt; Default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Prerequisites</a:t>
            </a:r>
          </a:p>
        </p:txBody>
      </p:sp>
      <p:pic>
        <p:nvPicPr>
          <p:cNvPr id="2" name="Picture 1" descr="Screenshot 2020-01-22 at 20.35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6" y="2897008"/>
            <a:ext cx="8375794" cy="3235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62641" y="5393889"/>
            <a:ext cx="4924160" cy="73816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0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1-23 at 17.39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" y="2357601"/>
            <a:ext cx="5722218" cy="34143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9529"/>
            <a:ext cx="8686800" cy="106964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From </a:t>
            </a:r>
            <a:r>
              <a:rPr lang="en-US" sz="2400" dirty="0" err="1"/>
              <a:t>BrightSpace</a:t>
            </a:r>
            <a:r>
              <a:rPr lang="en-US" sz="2400" dirty="0"/>
              <a:t>, from the laboratory 1, download the </a:t>
            </a:r>
            <a:r>
              <a:rPr lang="en-US" sz="2400" i="1" dirty="0" err="1"/>
              <a:t>factorial.c</a:t>
            </a:r>
            <a:r>
              <a:rPr lang="en-US" sz="2400" dirty="0"/>
              <a:t> file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content of file </a:t>
            </a:r>
            <a:r>
              <a:rPr lang="en-US" sz="2400" i="1" dirty="0" err="1"/>
              <a:t>factorial.c</a:t>
            </a:r>
            <a:r>
              <a:rPr lang="en-US" sz="2400" i="1" dirty="0"/>
              <a:t> </a:t>
            </a:r>
            <a:r>
              <a:rPr lang="en-US" sz="2400" dirty="0"/>
              <a:t>in your main file.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3803" y="2267211"/>
            <a:ext cx="3078478" cy="246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on the left side for the line containing instruction </a:t>
            </a:r>
          </a:p>
          <a:p>
            <a:pPr marL="457200" lvl="1" indent="0">
              <a:buFont typeface="Arial"/>
              <a:buNone/>
            </a:pPr>
            <a:r>
              <a:rPr lang="en-US" sz="2400" dirty="0">
                <a:latin typeface="Courier"/>
                <a:cs typeface="Courier"/>
              </a:rPr>
              <a:t>j = j*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9524" y="5761601"/>
            <a:ext cx="6725876" cy="1069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 red circle will appear. This is called </a:t>
            </a:r>
            <a:r>
              <a:rPr lang="en-US" sz="2400" b="1" dirty="0"/>
              <a:t>breakpoint.</a:t>
            </a:r>
          </a:p>
          <a:p>
            <a:pPr marL="457200" lvl="1" indent="0">
              <a:buFont typeface="Arial"/>
              <a:buNone/>
            </a:pPr>
            <a:r>
              <a:rPr lang="en-US" sz="2400" dirty="0"/>
              <a:t>A breakpoint indicates where you want to stop the execution of your program.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3355" y="3605627"/>
            <a:ext cx="1118896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  <a:stCxn id="9" idx="2"/>
          </p:cNvCxnSpPr>
          <p:nvPr/>
        </p:nvCxnSpPr>
        <p:spPr>
          <a:xfrm>
            <a:off x="2442803" y="3989935"/>
            <a:ext cx="883204" cy="178205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04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20-01-22 at 20.4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48683"/>
            <a:ext cx="8686800" cy="51710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5528"/>
            <a:ext cx="8686800" cy="55315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Click on the debug button.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308150" y="1699199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6D69768-DD80-904C-8F1E-D1306E8D4D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72001" y="1351722"/>
            <a:ext cx="2736149" cy="53963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79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20-01-22 at 20.4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94233"/>
            <a:ext cx="8686800" cy="51710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2103"/>
            <a:ext cx="8686800" cy="116227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/>
              <a:t>Click on LLDB</a:t>
            </a:r>
          </a:p>
          <a:p>
            <a:pPr lvl="2"/>
            <a:r>
              <a:rPr lang="en-US" sz="2000" dirty="0"/>
              <a:t>This will allow you to visualize the value of the variables every time the execution of the program is interrupted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509607" y="4625573"/>
            <a:ext cx="781523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414363" y="2264380"/>
            <a:ext cx="486006" cy="236119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22950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Popular </a:t>
            </a:r>
            <a:r>
              <a:rPr lang="en-US" sz="2800" b="1" dirty="0"/>
              <a:t>Integrated Development Environment (IDE)</a:t>
            </a:r>
          </a:p>
          <a:p>
            <a:pPr lvl="1"/>
            <a:r>
              <a:rPr lang="en-US" sz="2400" dirty="0"/>
              <a:t>Provides graphical tools for coding, building, running and debugging applications</a:t>
            </a:r>
          </a:p>
          <a:p>
            <a:pPr lvl="1"/>
            <a:endParaRPr lang="en-US" sz="1200" dirty="0"/>
          </a:p>
          <a:p>
            <a:r>
              <a:rPr lang="en-US" sz="2800" dirty="0"/>
              <a:t>Free and Open Source  cross-platform IDE that supports multiple compilers including GCC and </a:t>
            </a:r>
            <a:r>
              <a:rPr lang="en-US" sz="2800" dirty="0" err="1"/>
              <a:t>CLang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It has been developed for Windows, Linux and MacOS</a:t>
            </a:r>
          </a:p>
          <a:p>
            <a:pPr lvl="1"/>
            <a:endParaRPr lang="en-US" sz="1200" dirty="0"/>
          </a:p>
          <a:p>
            <a:r>
              <a:rPr lang="en-US" sz="2800" dirty="0"/>
              <a:t>It is a general-purpose open platform that facilitates and encourages the development of third-party plug-ins.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Background Info on </a:t>
            </a:r>
            <a:r>
              <a:rPr lang="en-US" b="1" dirty="0" err="1"/>
              <a:t>CLion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1939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20-01-22 at 20.4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88136"/>
            <a:ext cx="8686800" cy="51710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0188" y="966037"/>
            <a:ext cx="4801042" cy="534824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 Resume Program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41704" y="5219158"/>
            <a:ext cx="400789" cy="38399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593124" y="1378226"/>
            <a:ext cx="400789" cy="386629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7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2" y="1162220"/>
            <a:ext cx="8501216" cy="50846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00808" y="4683675"/>
            <a:ext cx="3668574" cy="11430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61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2" y="1501529"/>
            <a:ext cx="8501216" cy="508461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12063"/>
            <a:ext cx="4572000" cy="534824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 Resume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436" y="5063413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751175" y="1229507"/>
            <a:ext cx="211319" cy="383390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53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91" y="5079486"/>
            <a:ext cx="8686800" cy="10696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Press Debug/Continue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4303" y="1634887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7" y="1229507"/>
            <a:ext cx="8869523" cy="5294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79198" y="4950235"/>
            <a:ext cx="3668574" cy="129037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8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91" y="5079486"/>
            <a:ext cx="8686800" cy="10696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Press Debug/Continue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4303" y="1634887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" y="1285100"/>
            <a:ext cx="8983381" cy="53628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4300" y="4998728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457200" y="1229506"/>
            <a:ext cx="536713" cy="365800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ACFE568-CC13-C749-A78A-8C1A26E49189}"/>
              </a:ext>
            </a:extLst>
          </p:cNvPr>
          <p:cNvSpPr txBox="1">
            <a:spLocks/>
          </p:cNvSpPr>
          <p:nvPr/>
        </p:nvSpPr>
        <p:spPr>
          <a:xfrm>
            <a:off x="0" y="812063"/>
            <a:ext cx="4572000" cy="534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 Resume Program</a:t>
            </a:r>
          </a:p>
        </p:txBody>
      </p:sp>
    </p:spTree>
    <p:extLst>
      <p:ext uri="{BB962C8B-B14F-4D97-AF65-F5344CB8AC3E}">
        <p14:creationId xmlns:p14="http://schemas.microsoft.com/office/powerpoint/2010/main" val="3274736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91" y="5079486"/>
            <a:ext cx="8686800" cy="10696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Press Debug/Continue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4303" y="1634887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0" y="1538858"/>
            <a:ext cx="8729986" cy="52115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48178" y="1682560"/>
            <a:ext cx="298739" cy="3843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  <a:stCxn id="10" idx="1"/>
          </p:cNvCxnSpPr>
          <p:nvPr/>
        </p:nvCxnSpPr>
        <p:spPr>
          <a:xfrm flipH="1" flipV="1">
            <a:off x="3585250" y="1126054"/>
            <a:ext cx="3562928" cy="74866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ACFE568-CC13-C749-A78A-8C1A26E49189}"/>
              </a:ext>
            </a:extLst>
          </p:cNvPr>
          <p:cNvSpPr txBox="1">
            <a:spLocks/>
          </p:cNvSpPr>
          <p:nvPr/>
        </p:nvSpPr>
        <p:spPr>
          <a:xfrm>
            <a:off x="0" y="812063"/>
            <a:ext cx="4572000" cy="534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 Run Program</a:t>
            </a:r>
          </a:p>
        </p:txBody>
      </p:sp>
    </p:spTree>
    <p:extLst>
      <p:ext uri="{BB962C8B-B14F-4D97-AF65-F5344CB8AC3E}">
        <p14:creationId xmlns:p14="http://schemas.microsoft.com/office/powerpoint/2010/main" val="1758071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Debugging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398087" y="2123128"/>
            <a:ext cx="3745914" cy="2202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0-01-22 at 20.4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88733"/>
            <a:ext cx="8686800" cy="51972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233" y="4955409"/>
            <a:ext cx="4864452" cy="86679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6497" y="1035800"/>
            <a:ext cx="9057503" cy="1484978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result is wrong.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program returns the factorial of 3 (the number preceding 4) instead of the factorial of 4!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D76B96A-18BE-FB44-BBE9-424BBF5AB773}"/>
              </a:ext>
            </a:extLst>
          </p:cNvPr>
          <p:cNvCxnSpPr>
            <a:cxnSpLocks/>
          </p:cNvCxnSpPr>
          <p:nvPr/>
        </p:nvCxnSpPr>
        <p:spPr>
          <a:xfrm flipV="1">
            <a:off x="2888974" y="2385392"/>
            <a:ext cx="0" cy="29552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31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3008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/>
              <a:t>Correct Program</a:t>
            </a:r>
            <a:endParaRPr lang="en-US" b="1" dirty="0"/>
          </a:p>
        </p:txBody>
      </p:sp>
      <p:pic>
        <p:nvPicPr>
          <p:cNvPr id="2" name="Picture 1" descr="Screenshot 2020-01-22 at 20.5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37" y="2671292"/>
            <a:ext cx="5883326" cy="3853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3735" y="5176392"/>
            <a:ext cx="2591189" cy="45219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81531E53-58B2-8C4B-9432-358B6DDAC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64547"/>
            <a:ext cx="8686800" cy="920307"/>
          </a:xfrm>
          <a:solidFill>
            <a:schemeClr val="bg1"/>
          </a:solidFill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Correct the line of code inside the </a:t>
            </a:r>
            <a:r>
              <a:rPr lang="en-US"/>
              <a:t>red square to </a:t>
            </a:r>
            <a:r>
              <a:rPr lang="en-US" dirty="0"/>
              <a:t>calculate the factorial of a number correctly.</a:t>
            </a:r>
          </a:p>
        </p:txBody>
      </p:sp>
    </p:spTree>
    <p:extLst>
      <p:ext uri="{BB962C8B-B14F-4D97-AF65-F5344CB8AC3E}">
        <p14:creationId xmlns:p14="http://schemas.microsoft.com/office/powerpoint/2010/main" val="328639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6467"/>
            <a:ext cx="9144000" cy="1470025"/>
          </a:xfrm>
        </p:spPr>
        <p:txBody>
          <a:bodyPr>
            <a:normAutofit/>
          </a:bodyPr>
          <a:lstStyle/>
          <a:p>
            <a:r>
              <a:rPr lang="en-US" sz="5400" b="1" dirty="0"/>
              <a:t>Install </a:t>
            </a:r>
            <a:r>
              <a:rPr lang="en-US" sz="5400" b="1" dirty="0" err="1"/>
              <a:t>CLion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3602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Apply for a student pack using your institutional email at: </a:t>
            </a:r>
            <a:r>
              <a:rPr lang="en-US" sz="2400" dirty="0">
                <a:hlinkClick r:id="rId3"/>
              </a:rPr>
              <a:t>https://www.jetbrains.com/student/</a:t>
            </a:r>
            <a:endParaRPr lang="en-US" sz="2400" dirty="0"/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F0DC9F0-11EB-B64E-86ED-9FBCB62B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8" y="2262746"/>
            <a:ext cx="7809470" cy="28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Fill out the details using your Student UCD email address at: </a:t>
            </a:r>
          </a:p>
          <a:p>
            <a:pPr marL="0" indent="0">
              <a:buNone/>
            </a:pPr>
            <a:r>
              <a:rPr lang="en-IE" sz="2400" dirty="0">
                <a:hlinkClick r:id="rId3"/>
              </a:rPr>
              <a:t>https://www.jetbrains.com/shop/eform/students</a:t>
            </a:r>
            <a:endParaRPr lang="en-US" sz="2400" dirty="0"/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EE2D1D7-F5C9-614E-BA22-A61C2796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508" y="2692894"/>
            <a:ext cx="5090984" cy="40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64" y="1119746"/>
            <a:ext cx="8686800" cy="5308082"/>
          </a:xfrm>
        </p:spPr>
        <p:txBody>
          <a:bodyPr>
            <a:normAutofit/>
          </a:bodyPr>
          <a:lstStyle/>
          <a:p>
            <a:r>
              <a:rPr lang="en-US" sz="2800" dirty="0"/>
              <a:t>You will get a confirmation email to </a:t>
            </a:r>
            <a:r>
              <a:rPr lang="en-IE" sz="2800" dirty="0"/>
              <a:t>register a JetBrains Educational Pack. </a:t>
            </a:r>
          </a:p>
          <a:p>
            <a:r>
              <a:rPr lang="en-IE" sz="2800" dirty="0"/>
              <a:t>Click on the Confirm Request Link</a:t>
            </a:r>
            <a:r>
              <a:rPr lang="en-IE" dirty="0"/>
              <a:t>.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65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Obtain </a:t>
            </a:r>
            <a:r>
              <a:rPr lang="en-US" b="1" dirty="0" err="1"/>
              <a:t>CLion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742012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1AA513B-8A37-A94C-B8AB-9DDAF7FA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4" y="2851326"/>
            <a:ext cx="8392612" cy="33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8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1559</Words>
  <Application>Microsoft Macintosh PowerPoint</Application>
  <PresentationFormat>On-screen Show (4:3)</PresentationFormat>
  <Paragraphs>291</Paragraphs>
  <Slides>57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Lab 1</vt:lpstr>
      <vt:lpstr>Outline</vt:lpstr>
      <vt:lpstr>Background Info on CLion</vt:lpstr>
      <vt:lpstr>PowerPoint Presentation</vt:lpstr>
      <vt:lpstr>PowerPoint Presentation</vt:lpstr>
      <vt:lpstr>Install CLion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Configure CLion</vt:lpstr>
      <vt:lpstr>Toolchain Requirements</vt:lpstr>
      <vt:lpstr>Configure CLion on Windows using MinGW/MinGW64</vt:lpstr>
      <vt:lpstr>Installing MinGW/MinGW64 </vt:lpstr>
      <vt:lpstr>Configure CLion (MinGW/MinGW64)</vt:lpstr>
      <vt:lpstr>Configure CLion on Windows using CygWin</vt:lpstr>
      <vt:lpstr>Install CygWin </vt:lpstr>
      <vt:lpstr>Configure CLion (Cygwin) </vt:lpstr>
      <vt:lpstr>Configure CLion on MacOS using XCode</vt:lpstr>
      <vt:lpstr>Install Xcode (1/3)</vt:lpstr>
      <vt:lpstr>Install Xcode (2/3)</vt:lpstr>
      <vt:lpstr>Install Xcode (3/3)</vt:lpstr>
      <vt:lpstr>Create and Manage Projects</vt:lpstr>
      <vt:lpstr>PowerPoint Presentation</vt:lpstr>
      <vt:lpstr>Create a New C Project</vt:lpstr>
      <vt:lpstr>PowerPoint Presentation</vt:lpstr>
      <vt:lpstr>PowerPoint Presentation</vt:lpstr>
      <vt:lpstr>Add Files to Your Project</vt:lpstr>
      <vt:lpstr>PowerPoint Presentation</vt:lpstr>
      <vt:lpstr>PowerPoint Presentation</vt:lpstr>
      <vt:lpstr>BrightSpace</vt:lpstr>
      <vt:lpstr>PowerPoint Presentation</vt:lpstr>
      <vt:lpstr>CLion IDE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Requirements  CS5702</dc:title>
  <dc:creator>Liliana Pasquale</dc:creator>
  <cp:lastModifiedBy>Liliana Pasquale</cp:lastModifiedBy>
  <cp:revision>384</cp:revision>
  <dcterms:created xsi:type="dcterms:W3CDTF">2013-09-15T18:07:39Z</dcterms:created>
  <dcterms:modified xsi:type="dcterms:W3CDTF">2020-01-23T17:40:54Z</dcterms:modified>
</cp:coreProperties>
</file>